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C2B5CA-A32A-4A1F-82F6-270D9218DE62}" type="datetimeFigureOut">
              <a:rPr lang="en-US" smtClean="0"/>
              <a:t>5/3/2012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346FF17-2843-4CD5-8929-E0AF269ABDF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7F4F6F2-8DAD-4CE4-92D8-4AAB52F85562}" type="datetimeFigureOut">
              <a:rPr lang="en-US" smtClean="0"/>
              <a:pPr/>
              <a:t>5/3/2012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38E3418-C11A-4EB7-B944-AB81EEBB7C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F4F6F2-8DAD-4CE4-92D8-4AAB52F85562}" type="datetimeFigureOut">
              <a:rPr lang="en-US" smtClean="0"/>
              <a:pPr/>
              <a:t>5/3/2012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8E3418-C11A-4EB7-B944-AB81EEBB7C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7F4F6F2-8DAD-4CE4-92D8-4AAB52F85562}" type="datetimeFigureOut">
              <a:rPr lang="en-US" smtClean="0"/>
              <a:pPr/>
              <a:t>5/3/2012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38E3418-C11A-4EB7-B944-AB81EEBB7C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F4F6F2-8DAD-4CE4-92D8-4AAB52F85562}" type="datetimeFigureOut">
              <a:rPr lang="en-US" smtClean="0"/>
              <a:pPr/>
              <a:t>5/3/2012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8E3418-C11A-4EB7-B944-AB81EEBB7C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7F4F6F2-8DAD-4CE4-92D8-4AAB52F85562}" type="datetimeFigureOut">
              <a:rPr lang="en-US" smtClean="0"/>
              <a:pPr/>
              <a:t>5/3/2012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38E3418-C11A-4EB7-B944-AB81EEBB7C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7F4F6F2-8DAD-4CE4-92D8-4AAB52F85562}" type="datetimeFigureOut">
              <a:rPr lang="en-US" smtClean="0"/>
              <a:pPr/>
              <a:t>5/3/2012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8E3418-C11A-4EB7-B944-AB81EEBB7C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7F4F6F2-8DAD-4CE4-92D8-4AAB52F85562}" type="datetimeFigureOut">
              <a:rPr lang="en-US" smtClean="0"/>
              <a:pPr/>
              <a:t>5/3/2012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38E3418-C11A-4EB7-B944-AB81EEBB7C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7F4F6F2-8DAD-4CE4-92D8-4AAB52F85562}" type="datetimeFigureOut">
              <a:rPr lang="en-US" smtClean="0"/>
              <a:pPr/>
              <a:t>5/3/2012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38E3418-C11A-4EB7-B944-AB81EEBB7C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7F4F6F2-8DAD-4CE4-92D8-4AAB52F85562}" type="datetimeFigureOut">
              <a:rPr lang="en-US" smtClean="0"/>
              <a:pPr/>
              <a:t>5/3/2012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38E3418-C11A-4EB7-B944-AB81EEBB7C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7F4F6F2-8DAD-4CE4-92D8-4AAB52F85562}" type="datetimeFigureOut">
              <a:rPr lang="en-US" smtClean="0"/>
              <a:pPr/>
              <a:t>5/3/2012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8E3418-C11A-4EB7-B944-AB81EEBB7C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7F4F6F2-8DAD-4CE4-92D8-4AAB52F85562}" type="datetimeFigureOut">
              <a:rPr lang="en-US" smtClean="0"/>
              <a:pPr/>
              <a:t>5/3/2012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8E3418-C11A-4EB7-B944-AB81EEBB7C30}"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7F4F6F2-8DAD-4CE4-92D8-4AAB52F85562}" type="datetimeFigureOut">
              <a:rPr lang="en-US" smtClean="0"/>
              <a:pPr/>
              <a:t>5/3/2012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38E3418-C11A-4EB7-B944-AB81EEBB7C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ducationworld.com/standards/national/index.shtml" TargetMode="External"/><Relationship Id="rId2" Type="http://schemas.openxmlformats.org/officeDocument/2006/relationships/hyperlink" Target="http://www.proteacher.org/c/865_Math_Projects.html" TargetMode="External"/><Relationship Id="rId1" Type="http://schemas.openxmlformats.org/officeDocument/2006/relationships/slideLayout" Target="../slideLayouts/slideLayout2.xml"/><Relationship Id="rId4" Type="http://schemas.openxmlformats.org/officeDocument/2006/relationships/hyperlink" Target="http://www.education.com/activity/article/Circumference_Radius_middl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667000" cy="685800"/>
          </a:xfrm>
        </p:spPr>
        <p:txBody>
          <a:bodyPr>
            <a:normAutofit fontScale="90000"/>
          </a:bodyPr>
          <a:lstStyle/>
          <a:p>
            <a:r>
              <a:rPr lang="en-US" dirty="0" smtClean="0">
                <a:solidFill>
                  <a:schemeClr val="accent1"/>
                </a:solidFill>
              </a:rPr>
              <a:t>Hands On!</a:t>
            </a:r>
            <a:endParaRPr lang="en-US" dirty="0">
              <a:solidFill>
                <a:schemeClr val="accent1"/>
              </a:solidFill>
            </a:endParaRPr>
          </a:p>
        </p:txBody>
      </p:sp>
      <p:sp>
        <p:nvSpPr>
          <p:cNvPr id="3" name="Subtitle 2"/>
          <p:cNvSpPr>
            <a:spLocks noGrp="1"/>
          </p:cNvSpPr>
          <p:nvPr>
            <p:ph type="subTitle" idx="1"/>
          </p:nvPr>
        </p:nvSpPr>
        <p:spPr>
          <a:xfrm>
            <a:off x="4419600" y="6096000"/>
            <a:ext cx="2971800" cy="429768"/>
          </a:xfrm>
        </p:spPr>
        <p:txBody>
          <a:bodyPr/>
          <a:lstStyle/>
          <a:p>
            <a:r>
              <a:rPr lang="en-US" dirty="0" smtClean="0">
                <a:solidFill>
                  <a:schemeClr val="bg1"/>
                </a:solidFill>
              </a:rPr>
              <a:t>Danielle Camporese</a:t>
            </a:r>
            <a:endParaRPr lang="en-US" dirty="0">
              <a:solidFill>
                <a:schemeClr val="bg1"/>
              </a:solidFill>
            </a:endParaRPr>
          </a:p>
        </p:txBody>
      </p:sp>
      <p:pic>
        <p:nvPicPr>
          <p:cNvPr id="13314" name="Picture 2" descr="http://upload.wikimedia.org/wikipedia/en/b/b3/Blue_Handprint.JPG"/>
          <p:cNvPicPr>
            <a:picLocks noChangeAspect="1" noChangeArrowheads="1"/>
          </p:cNvPicPr>
          <p:nvPr/>
        </p:nvPicPr>
        <p:blipFill>
          <a:blip r:embed="rId2" cstate="print"/>
          <a:srcRect/>
          <a:stretch>
            <a:fillRect/>
          </a:stretch>
        </p:blipFill>
        <p:spPr bwMode="auto">
          <a:xfrm>
            <a:off x="0" y="1066800"/>
            <a:ext cx="1967011" cy="2117725"/>
          </a:xfrm>
          <a:prstGeom prst="rect">
            <a:avLst/>
          </a:prstGeom>
          <a:noFill/>
        </p:spPr>
      </p:pic>
      <p:pic>
        <p:nvPicPr>
          <p:cNvPr id="6" name="Picture 2" descr="http://upload.wikimedia.org/wikipedia/en/b/b3/Blue_Handprint.JPG"/>
          <p:cNvPicPr>
            <a:picLocks noChangeAspect="1" noChangeArrowheads="1"/>
          </p:cNvPicPr>
          <p:nvPr/>
        </p:nvPicPr>
        <p:blipFill>
          <a:blip r:embed="rId2" cstate="print"/>
          <a:srcRect/>
          <a:stretch>
            <a:fillRect/>
          </a:stretch>
        </p:blipFill>
        <p:spPr bwMode="auto">
          <a:xfrm>
            <a:off x="685800" y="4114800"/>
            <a:ext cx="1967011" cy="2117725"/>
          </a:xfrm>
          <a:prstGeom prst="rect">
            <a:avLst/>
          </a:prstGeom>
          <a:noFill/>
        </p:spPr>
      </p:pic>
      <p:pic>
        <p:nvPicPr>
          <p:cNvPr id="13316" name="Picture 4" descr="http://www.mathplanet.com/media/55567/circle01.png"/>
          <p:cNvPicPr>
            <a:picLocks noChangeAspect="1" noChangeArrowheads="1"/>
          </p:cNvPicPr>
          <p:nvPr/>
        </p:nvPicPr>
        <p:blipFill>
          <a:blip r:embed="rId3" cstate="print"/>
          <a:srcRect/>
          <a:stretch>
            <a:fillRect/>
          </a:stretch>
        </p:blipFill>
        <p:spPr bwMode="auto">
          <a:xfrm>
            <a:off x="4572000" y="2743200"/>
            <a:ext cx="2847474"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3733800" y="0"/>
            <a:ext cx="4419600" cy="2308324"/>
          </a:xfrm>
          <a:prstGeom prst="rect">
            <a:avLst/>
          </a:prstGeom>
          <a:noFill/>
        </p:spPr>
        <p:txBody>
          <a:bodyPr wrap="square" rtlCol="0">
            <a:spAutoFit/>
          </a:bodyPr>
          <a:lstStyle/>
          <a:p>
            <a:pPr algn="ctr"/>
            <a:r>
              <a:rPr lang="en-US" sz="3600" b="1" dirty="0" smtClean="0">
                <a:solidFill>
                  <a:schemeClr val="bg1"/>
                </a:solidFill>
              </a:rPr>
              <a:t>Circumference, Diameter, </a:t>
            </a:r>
          </a:p>
          <a:p>
            <a:pPr algn="ctr"/>
            <a:r>
              <a:rPr lang="en-US" sz="3600" b="1" dirty="0" smtClean="0">
                <a:solidFill>
                  <a:schemeClr val="bg1"/>
                </a:solidFill>
              </a:rPr>
              <a:t>Radius, </a:t>
            </a:r>
          </a:p>
          <a:p>
            <a:pPr algn="ctr"/>
            <a:r>
              <a:rPr lang="en-US" sz="3600" b="1" dirty="0" smtClean="0">
                <a:solidFill>
                  <a:schemeClr val="bg1"/>
                </a:solidFill>
              </a:rPr>
              <a:t>Oh My!</a:t>
            </a:r>
            <a:endParaRPr lang="en-US" sz="36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a:xfrm>
            <a:off x="0" y="0"/>
            <a:ext cx="8534400" cy="701040"/>
          </a:xfrm>
        </p:spPr>
        <p:txBody>
          <a:bodyPr>
            <a:normAutofit fontScale="90000"/>
          </a:bodyPr>
          <a:lstStyle/>
          <a:p>
            <a:r>
              <a:rPr lang="en-US" dirty="0" smtClean="0"/>
              <a:t>Procedure using different objects</a:t>
            </a:r>
            <a:endParaRPr lang="en-US" dirty="0"/>
          </a:p>
        </p:txBody>
      </p:sp>
      <p:pic>
        <p:nvPicPr>
          <p:cNvPr id="21506" name="Picture 2" descr="E:\hands on pics\DSCN3909.JPG"/>
          <p:cNvPicPr>
            <a:picLocks noChangeAspect="1" noChangeArrowheads="1"/>
          </p:cNvPicPr>
          <p:nvPr/>
        </p:nvPicPr>
        <p:blipFill>
          <a:blip r:embed="rId2" cstate="print"/>
          <a:srcRect/>
          <a:stretch>
            <a:fillRect/>
          </a:stretch>
        </p:blipFill>
        <p:spPr bwMode="auto">
          <a:xfrm>
            <a:off x="3505200" y="838200"/>
            <a:ext cx="3454400" cy="2590800"/>
          </a:xfrm>
          <a:prstGeom prst="rect">
            <a:avLst/>
          </a:prstGeom>
          <a:noFill/>
        </p:spPr>
      </p:pic>
      <p:sp>
        <p:nvSpPr>
          <p:cNvPr id="6" name="TextBox 5"/>
          <p:cNvSpPr txBox="1"/>
          <p:nvPr/>
        </p:nvSpPr>
        <p:spPr>
          <a:xfrm>
            <a:off x="1295400" y="1371600"/>
            <a:ext cx="2057400" cy="1384995"/>
          </a:xfrm>
          <a:prstGeom prst="rect">
            <a:avLst/>
          </a:prstGeom>
          <a:noFill/>
        </p:spPr>
        <p:txBody>
          <a:bodyPr wrap="square" rtlCol="0">
            <a:spAutoFit/>
          </a:bodyPr>
          <a:lstStyle/>
          <a:p>
            <a:r>
              <a:rPr lang="en-US" sz="1400" dirty="0" smtClean="0"/>
              <a:t>Draw a line through the middle of the circle. This is called the diameter. Then measure the diameter with a ruler.</a:t>
            </a:r>
            <a:endParaRPr lang="en-US" sz="1400" dirty="0"/>
          </a:p>
        </p:txBody>
      </p:sp>
      <p:pic>
        <p:nvPicPr>
          <p:cNvPr id="21507" name="Picture 3" descr="E:\hands on pics\DSCN3910.JPG"/>
          <p:cNvPicPr>
            <a:picLocks noChangeAspect="1" noChangeArrowheads="1"/>
          </p:cNvPicPr>
          <p:nvPr/>
        </p:nvPicPr>
        <p:blipFill>
          <a:blip r:embed="rId3" cstate="print"/>
          <a:srcRect/>
          <a:stretch>
            <a:fillRect/>
          </a:stretch>
        </p:blipFill>
        <p:spPr bwMode="auto">
          <a:xfrm>
            <a:off x="4495800" y="4495800"/>
            <a:ext cx="3048000" cy="2286000"/>
          </a:xfrm>
          <a:prstGeom prst="rect">
            <a:avLst/>
          </a:prstGeom>
          <a:noFill/>
        </p:spPr>
      </p:pic>
      <p:sp>
        <p:nvSpPr>
          <p:cNvPr id="9" name="TextBox 8"/>
          <p:cNvSpPr txBox="1"/>
          <p:nvPr/>
        </p:nvSpPr>
        <p:spPr>
          <a:xfrm>
            <a:off x="2133600" y="3810000"/>
            <a:ext cx="3886200" cy="646331"/>
          </a:xfrm>
          <a:prstGeom prst="rect">
            <a:avLst/>
          </a:prstGeom>
          <a:noFill/>
        </p:spPr>
        <p:txBody>
          <a:bodyPr wrap="square" rtlCol="0">
            <a:spAutoFit/>
          </a:bodyPr>
          <a:lstStyle/>
          <a:p>
            <a:r>
              <a:rPr lang="en-US" dirty="0" smtClean="0"/>
              <a:t>Continue to repeat the procedure for additional objects.</a:t>
            </a:r>
            <a:endParaRPr lang="en-US" dirty="0"/>
          </a:p>
        </p:txBody>
      </p:sp>
      <p:pic>
        <p:nvPicPr>
          <p:cNvPr id="21508" name="Picture 4" descr="E:\hands on pics\DSCN3911.JPG"/>
          <p:cNvPicPr>
            <a:picLocks noChangeAspect="1" noChangeArrowheads="1"/>
          </p:cNvPicPr>
          <p:nvPr/>
        </p:nvPicPr>
        <p:blipFill>
          <a:blip r:embed="rId4" cstate="print"/>
          <a:srcRect/>
          <a:stretch>
            <a:fillRect/>
          </a:stretch>
        </p:blipFill>
        <p:spPr bwMode="auto">
          <a:xfrm>
            <a:off x="457200" y="4495800"/>
            <a:ext cx="3048000" cy="2286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hands on pics\DSCN3912.JPG"/>
          <p:cNvPicPr>
            <a:picLocks noChangeAspect="1" noChangeArrowheads="1"/>
          </p:cNvPicPr>
          <p:nvPr/>
        </p:nvPicPr>
        <p:blipFill>
          <a:blip r:embed="rId2" cstate="print"/>
          <a:srcRect/>
          <a:stretch>
            <a:fillRect/>
          </a:stretch>
        </p:blipFill>
        <p:spPr bwMode="auto">
          <a:xfrm>
            <a:off x="228600" y="152400"/>
            <a:ext cx="3454400" cy="2590800"/>
          </a:xfrm>
          <a:prstGeom prst="rect">
            <a:avLst/>
          </a:prstGeom>
          <a:noFill/>
        </p:spPr>
      </p:pic>
      <p:pic>
        <p:nvPicPr>
          <p:cNvPr id="22531" name="Picture 3" descr="E:\hands on pics\DSCN3913.JPG"/>
          <p:cNvPicPr>
            <a:picLocks noChangeAspect="1" noChangeArrowheads="1"/>
          </p:cNvPicPr>
          <p:nvPr/>
        </p:nvPicPr>
        <p:blipFill>
          <a:blip r:embed="rId3" cstate="print"/>
          <a:srcRect/>
          <a:stretch>
            <a:fillRect/>
          </a:stretch>
        </p:blipFill>
        <p:spPr bwMode="auto">
          <a:xfrm>
            <a:off x="4419600" y="152400"/>
            <a:ext cx="3454400" cy="2590800"/>
          </a:xfrm>
          <a:prstGeom prst="rect">
            <a:avLst/>
          </a:prstGeom>
          <a:noFill/>
        </p:spPr>
      </p:pic>
      <p:pic>
        <p:nvPicPr>
          <p:cNvPr id="22532" name="Picture 4" descr="E:\hands on pics\DSCN3914.JPG"/>
          <p:cNvPicPr>
            <a:picLocks noChangeAspect="1" noChangeArrowheads="1"/>
          </p:cNvPicPr>
          <p:nvPr/>
        </p:nvPicPr>
        <p:blipFill>
          <a:blip r:embed="rId4" cstate="print"/>
          <a:srcRect/>
          <a:stretch>
            <a:fillRect/>
          </a:stretch>
        </p:blipFill>
        <p:spPr bwMode="auto">
          <a:xfrm>
            <a:off x="4419600" y="3505200"/>
            <a:ext cx="3657600" cy="2743200"/>
          </a:xfrm>
          <a:prstGeom prst="rect">
            <a:avLst/>
          </a:prstGeom>
          <a:noFill/>
        </p:spPr>
      </p:pic>
      <p:sp>
        <p:nvSpPr>
          <p:cNvPr id="7" name="Right Arrow 6"/>
          <p:cNvSpPr/>
          <p:nvPr/>
        </p:nvSpPr>
        <p:spPr>
          <a:xfrm>
            <a:off x="3810000" y="12192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019800" y="2819400"/>
            <a:ext cx="381000"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3" name="Picture 5" descr="E:\hands on pics\DSCN3916.JPG"/>
          <p:cNvPicPr>
            <a:picLocks noChangeAspect="1" noChangeArrowheads="1"/>
          </p:cNvPicPr>
          <p:nvPr/>
        </p:nvPicPr>
        <p:blipFill>
          <a:blip r:embed="rId5" cstate="print"/>
          <a:srcRect/>
          <a:stretch>
            <a:fillRect/>
          </a:stretch>
        </p:blipFill>
        <p:spPr bwMode="auto">
          <a:xfrm>
            <a:off x="127000" y="3733800"/>
            <a:ext cx="3454400" cy="2590800"/>
          </a:xfrm>
          <a:prstGeom prst="rect">
            <a:avLst/>
          </a:prstGeom>
          <a:noFill/>
        </p:spPr>
      </p:pic>
      <p:sp>
        <p:nvSpPr>
          <p:cNvPr id="10" name="Left Arrow 9"/>
          <p:cNvSpPr/>
          <p:nvPr/>
        </p:nvSpPr>
        <p:spPr>
          <a:xfrm>
            <a:off x="3657600" y="4724400"/>
            <a:ext cx="6096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124200" cy="624840"/>
          </a:xfrm>
        </p:spPr>
        <p:txBody>
          <a:bodyPr/>
          <a:lstStyle/>
          <a:p>
            <a:r>
              <a:rPr lang="en-US" dirty="0" smtClean="0"/>
              <a:t>Worksheet:</a:t>
            </a:r>
            <a:endParaRPr lang="en-US" dirty="0"/>
          </a:p>
        </p:txBody>
      </p:sp>
      <p:graphicFrame>
        <p:nvGraphicFramePr>
          <p:cNvPr id="4" name="Content Placeholder 3"/>
          <p:cNvGraphicFramePr>
            <a:graphicFrameLocks noGrp="1"/>
          </p:cNvGraphicFramePr>
          <p:nvPr>
            <p:ph idx="1"/>
          </p:nvPr>
        </p:nvGraphicFramePr>
        <p:xfrm>
          <a:off x="152400" y="2057400"/>
          <a:ext cx="7239000" cy="2543175"/>
        </p:xfrm>
        <a:graphic>
          <a:graphicData uri="http://schemas.openxmlformats.org/drawingml/2006/table">
            <a:tbl>
              <a:tblPr firstRow="1" bandRow="1">
                <a:tableStyleId>{5C22544A-7EE6-4342-B048-85BDC9FD1C3A}</a:tableStyleId>
              </a:tblPr>
              <a:tblGrid>
                <a:gridCol w="3619500"/>
                <a:gridCol w="3619500"/>
              </a:tblGrid>
              <a:tr h="370840">
                <a:tc>
                  <a:txBody>
                    <a:bodyPr/>
                    <a:lstStyle/>
                    <a:p>
                      <a:pPr marL="0" marR="0" algn="ctr">
                        <a:lnSpc>
                          <a:spcPct val="115000"/>
                        </a:lnSpc>
                        <a:spcBef>
                          <a:spcPts val="0"/>
                        </a:spcBef>
                        <a:spcAft>
                          <a:spcPts val="0"/>
                        </a:spcAft>
                      </a:pPr>
                      <a:endParaRPr lang="en-US" sz="1600" dirty="0">
                        <a:latin typeface="Comic Sans MS"/>
                        <a:ea typeface="Calibri"/>
                      </a:endParaRPr>
                    </a:p>
                    <a:p>
                      <a:pPr marL="0" marR="0" algn="ctr">
                        <a:lnSpc>
                          <a:spcPct val="115000"/>
                        </a:lnSpc>
                        <a:spcBef>
                          <a:spcPts val="0"/>
                        </a:spcBef>
                        <a:spcAft>
                          <a:spcPts val="0"/>
                        </a:spcAft>
                      </a:pPr>
                      <a:r>
                        <a:rPr lang="en-US" sz="1600" dirty="0">
                          <a:latin typeface="Comic Sans MS"/>
                          <a:ea typeface="Calibri"/>
                        </a:rPr>
                        <a:t>Circumference </a:t>
                      </a:r>
                      <a:endParaRPr lang="en-US" sz="1200" dirty="0">
                        <a:latin typeface="Times New Roman"/>
                        <a:ea typeface="Calibri"/>
                      </a:endParaRPr>
                    </a:p>
                    <a:p>
                      <a:pPr marL="0" marR="0" algn="ctr">
                        <a:lnSpc>
                          <a:spcPct val="115000"/>
                        </a:lnSpc>
                        <a:spcBef>
                          <a:spcPts val="0"/>
                        </a:spcBef>
                        <a:spcAft>
                          <a:spcPts val="0"/>
                        </a:spcAft>
                      </a:pPr>
                      <a:r>
                        <a:rPr lang="en-US" sz="1600" dirty="0">
                          <a:latin typeface="Comic Sans MS"/>
                          <a:ea typeface="Calibri"/>
                        </a:rPr>
                        <a:t>(measured with string</a:t>
                      </a:r>
                      <a:r>
                        <a:rPr lang="en-US" sz="1600" dirty="0" smtClean="0">
                          <a:latin typeface="Comic Sans MS"/>
                          <a:ea typeface="Calibri"/>
                        </a:rPr>
                        <a:t>)</a:t>
                      </a:r>
                    </a:p>
                    <a:p>
                      <a:pPr marL="0" marR="0" algn="ctr">
                        <a:lnSpc>
                          <a:spcPct val="115000"/>
                        </a:lnSpc>
                        <a:spcBef>
                          <a:spcPts val="0"/>
                        </a:spcBef>
                        <a:spcAft>
                          <a:spcPts val="0"/>
                        </a:spcAft>
                      </a:pPr>
                      <a:endParaRPr lang="en-US" sz="1200" dirty="0">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600" dirty="0">
                          <a:latin typeface="Comic Sans MS"/>
                          <a:ea typeface="Calibri"/>
                        </a:rPr>
                        <a:t>                                         </a:t>
                      </a:r>
                      <a:endParaRPr lang="en-US" sz="1200" dirty="0">
                        <a:latin typeface="Times New Roman"/>
                        <a:ea typeface="Calibri"/>
                      </a:endParaRPr>
                    </a:p>
                    <a:p>
                      <a:pPr marL="0" marR="0" algn="r">
                        <a:lnSpc>
                          <a:spcPct val="115000"/>
                        </a:lnSpc>
                        <a:spcBef>
                          <a:spcPts val="0"/>
                        </a:spcBef>
                        <a:spcAft>
                          <a:spcPts val="0"/>
                        </a:spcAft>
                      </a:pPr>
                      <a:r>
                        <a:rPr lang="en-US" sz="1600" dirty="0">
                          <a:latin typeface="Comic Sans MS"/>
                          <a:ea typeface="Calibri"/>
                        </a:rPr>
                        <a:t>                                                inches</a:t>
                      </a:r>
                      <a:endParaRPr lang="en-US" sz="1200" dirty="0">
                        <a:latin typeface="Times New Roman"/>
                        <a:ea typeface="Calibri"/>
                      </a:endParaRPr>
                    </a:p>
                  </a:txBody>
                  <a:tcPr marL="68580" marR="68580" marT="0" marB="0"/>
                </a:tc>
              </a:tr>
              <a:tr h="370840">
                <a:tc>
                  <a:txBody>
                    <a:bodyPr/>
                    <a:lstStyle/>
                    <a:p>
                      <a:pPr marL="0" marR="0" algn="ctr">
                        <a:lnSpc>
                          <a:spcPct val="115000"/>
                        </a:lnSpc>
                        <a:spcBef>
                          <a:spcPts val="0"/>
                        </a:spcBef>
                        <a:spcAft>
                          <a:spcPts val="0"/>
                        </a:spcAft>
                      </a:pPr>
                      <a:endParaRPr lang="en-US" sz="1600" dirty="0">
                        <a:latin typeface="Comic Sans MS"/>
                        <a:ea typeface="Calibri"/>
                      </a:endParaRPr>
                    </a:p>
                    <a:p>
                      <a:pPr marL="0" marR="0" algn="ctr">
                        <a:lnSpc>
                          <a:spcPct val="115000"/>
                        </a:lnSpc>
                        <a:spcBef>
                          <a:spcPts val="0"/>
                        </a:spcBef>
                        <a:spcAft>
                          <a:spcPts val="0"/>
                        </a:spcAft>
                      </a:pPr>
                      <a:r>
                        <a:rPr lang="en-US" sz="1600" dirty="0" smtClean="0">
                          <a:latin typeface="Comic Sans MS"/>
                          <a:ea typeface="Calibri"/>
                        </a:rPr>
                        <a:t>Diameter</a:t>
                      </a:r>
                    </a:p>
                    <a:p>
                      <a:pPr marL="0" marR="0" algn="ctr">
                        <a:lnSpc>
                          <a:spcPct val="115000"/>
                        </a:lnSpc>
                        <a:spcBef>
                          <a:spcPts val="0"/>
                        </a:spcBef>
                        <a:spcAft>
                          <a:spcPts val="0"/>
                        </a:spcAft>
                      </a:pPr>
                      <a:endParaRPr lang="en-US" sz="1200" dirty="0">
                        <a:latin typeface="Times New Roman"/>
                        <a:ea typeface="Calibri"/>
                      </a:endParaRPr>
                    </a:p>
                  </a:txBody>
                  <a:tcPr marL="68580" marR="68580" marT="0" marB="0"/>
                </a:tc>
                <a:tc>
                  <a:txBody>
                    <a:bodyPr/>
                    <a:lstStyle/>
                    <a:p>
                      <a:pPr marL="0" marR="0" algn="r">
                        <a:lnSpc>
                          <a:spcPct val="115000"/>
                        </a:lnSpc>
                        <a:spcBef>
                          <a:spcPts val="0"/>
                        </a:spcBef>
                        <a:spcAft>
                          <a:spcPts val="0"/>
                        </a:spcAft>
                      </a:pPr>
                      <a:r>
                        <a:rPr lang="en-US" sz="1600" dirty="0">
                          <a:latin typeface="Comic Sans MS"/>
                          <a:ea typeface="Calibri"/>
                        </a:rPr>
                        <a:t>                                          </a:t>
                      </a:r>
                      <a:endParaRPr lang="en-US" sz="1600" dirty="0" smtClean="0">
                        <a:latin typeface="Comic Sans MS"/>
                        <a:ea typeface="Calibri"/>
                      </a:endParaRPr>
                    </a:p>
                    <a:p>
                      <a:pPr marL="0" marR="0" algn="r">
                        <a:lnSpc>
                          <a:spcPct val="115000"/>
                        </a:lnSpc>
                        <a:spcBef>
                          <a:spcPts val="0"/>
                        </a:spcBef>
                        <a:spcAft>
                          <a:spcPts val="0"/>
                        </a:spcAft>
                      </a:pPr>
                      <a:r>
                        <a:rPr lang="en-US" sz="1600" dirty="0" smtClean="0">
                          <a:latin typeface="Comic Sans MS"/>
                          <a:ea typeface="Calibri"/>
                        </a:rPr>
                        <a:t>inches</a:t>
                      </a:r>
                      <a:endParaRPr lang="en-US" sz="1200" dirty="0">
                        <a:latin typeface="Times New Roman"/>
                        <a:ea typeface="Calibri"/>
                      </a:endParaRPr>
                    </a:p>
                  </a:txBody>
                  <a:tcPr marL="68580" marR="68580" marT="0" marB="0"/>
                </a:tc>
              </a:tr>
              <a:tr h="370840">
                <a:tc>
                  <a:txBody>
                    <a:bodyPr/>
                    <a:lstStyle/>
                    <a:p>
                      <a:pPr marL="0" marR="0" algn="ctr">
                        <a:lnSpc>
                          <a:spcPct val="115000"/>
                        </a:lnSpc>
                        <a:spcBef>
                          <a:spcPts val="0"/>
                        </a:spcBef>
                        <a:spcAft>
                          <a:spcPts val="0"/>
                        </a:spcAft>
                      </a:pPr>
                      <a:endParaRPr lang="en-US" sz="1600" dirty="0">
                        <a:latin typeface="Comic Sans MS"/>
                        <a:ea typeface="Calibri"/>
                      </a:endParaRPr>
                    </a:p>
                    <a:p>
                      <a:pPr marL="0" marR="0" algn="ctr">
                        <a:lnSpc>
                          <a:spcPct val="115000"/>
                        </a:lnSpc>
                        <a:spcBef>
                          <a:spcPts val="0"/>
                        </a:spcBef>
                        <a:spcAft>
                          <a:spcPts val="0"/>
                        </a:spcAft>
                      </a:pPr>
                      <a:r>
                        <a:rPr lang="en-US" sz="1600" dirty="0" smtClean="0">
                          <a:latin typeface="Comic Sans MS"/>
                          <a:ea typeface="Calibri"/>
                        </a:rPr>
                        <a:t>Radius</a:t>
                      </a:r>
                    </a:p>
                    <a:p>
                      <a:pPr marL="0" marR="0" algn="ctr">
                        <a:lnSpc>
                          <a:spcPct val="115000"/>
                        </a:lnSpc>
                        <a:spcBef>
                          <a:spcPts val="0"/>
                        </a:spcBef>
                        <a:spcAft>
                          <a:spcPts val="0"/>
                        </a:spcAft>
                      </a:pPr>
                      <a:endParaRPr lang="en-US" sz="1200" dirty="0">
                        <a:latin typeface="Times New Roman"/>
                        <a:ea typeface="Calibri"/>
                      </a:endParaRPr>
                    </a:p>
                  </a:txBody>
                  <a:tcPr marL="68580" marR="68580" marT="0" marB="0"/>
                </a:tc>
                <a:tc>
                  <a:txBody>
                    <a:bodyPr/>
                    <a:lstStyle/>
                    <a:p>
                      <a:pPr marL="0" marR="0" algn="r">
                        <a:lnSpc>
                          <a:spcPct val="115000"/>
                        </a:lnSpc>
                        <a:spcBef>
                          <a:spcPts val="0"/>
                        </a:spcBef>
                        <a:spcAft>
                          <a:spcPts val="0"/>
                        </a:spcAft>
                      </a:pPr>
                      <a:r>
                        <a:rPr lang="en-US" sz="1600" dirty="0">
                          <a:latin typeface="Comic Sans MS"/>
                          <a:ea typeface="Calibri"/>
                        </a:rPr>
                        <a:t>                                         </a:t>
                      </a:r>
                      <a:endParaRPr lang="en-US" sz="1600" dirty="0" smtClean="0">
                        <a:latin typeface="Comic Sans MS"/>
                        <a:ea typeface="Calibri"/>
                      </a:endParaRPr>
                    </a:p>
                    <a:p>
                      <a:pPr marL="0" marR="0" algn="r">
                        <a:lnSpc>
                          <a:spcPct val="115000"/>
                        </a:lnSpc>
                        <a:spcBef>
                          <a:spcPts val="0"/>
                        </a:spcBef>
                        <a:spcAft>
                          <a:spcPts val="0"/>
                        </a:spcAft>
                      </a:pPr>
                      <a:r>
                        <a:rPr lang="en-US" sz="1600" dirty="0" smtClean="0">
                          <a:latin typeface="Comic Sans MS"/>
                          <a:ea typeface="Calibri"/>
                        </a:rPr>
                        <a:t> </a:t>
                      </a:r>
                      <a:r>
                        <a:rPr lang="en-US" sz="1600" dirty="0">
                          <a:latin typeface="Comic Sans MS"/>
                          <a:ea typeface="Calibri"/>
                        </a:rPr>
                        <a:t>inches</a:t>
                      </a:r>
                      <a:endParaRPr lang="en-US" sz="1200" dirty="0">
                        <a:latin typeface="Times New Roman"/>
                        <a:ea typeface="Calibri"/>
                      </a:endParaRPr>
                    </a:p>
                  </a:txBody>
                  <a:tcPr marL="68580" marR="68580" marT="0" marB="0"/>
                </a:tc>
              </a:tr>
            </a:tbl>
          </a:graphicData>
        </a:graphic>
      </p:graphicFrame>
      <p:sp>
        <p:nvSpPr>
          <p:cNvPr id="5" name="TextBox 4"/>
          <p:cNvSpPr txBox="1"/>
          <p:nvPr/>
        </p:nvSpPr>
        <p:spPr>
          <a:xfrm>
            <a:off x="304800" y="914400"/>
            <a:ext cx="6752169" cy="1477328"/>
          </a:xfrm>
          <a:prstGeom prst="rect">
            <a:avLst/>
          </a:prstGeom>
          <a:noFill/>
        </p:spPr>
        <p:txBody>
          <a:bodyPr wrap="none" rtlCol="0">
            <a:spAutoFit/>
          </a:bodyPr>
          <a:lstStyle/>
          <a:p>
            <a:r>
              <a:rPr lang="en-US" dirty="0" smtClean="0"/>
              <a:t>Name________________________________  Date____________</a:t>
            </a:r>
          </a:p>
          <a:p>
            <a:r>
              <a:rPr lang="en-US" b="1" dirty="0" smtClean="0"/>
              <a:t>Circumference Activity Worksheet</a:t>
            </a:r>
            <a:endParaRPr lang="en-US" dirty="0" smtClean="0"/>
          </a:p>
          <a:p>
            <a:r>
              <a:rPr lang="en-US" dirty="0" smtClean="0"/>
              <a:t> </a:t>
            </a:r>
          </a:p>
          <a:p>
            <a:r>
              <a:rPr lang="en-US" dirty="0" smtClean="0"/>
              <a:t>Object 1: __________________________________ </a:t>
            </a:r>
          </a:p>
          <a:p>
            <a:endParaRPr lang="en-US" dirty="0"/>
          </a:p>
        </p:txBody>
      </p:sp>
      <p:sp>
        <p:nvSpPr>
          <p:cNvPr id="23553" name="Rectangle 1"/>
          <p:cNvSpPr>
            <a:spLocks noChangeArrowheads="1"/>
          </p:cNvSpPr>
          <p:nvPr/>
        </p:nvSpPr>
        <p:spPr bwMode="auto">
          <a:xfrm>
            <a:off x="152400" y="4648200"/>
            <a:ext cx="5410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Using the diameter or the radius, find the circumference using the correct formula.  Use the space below to show your work: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1200" dirty="0" smtClean="0"/>
              <a:t>“Math projects.” </a:t>
            </a:r>
            <a:r>
              <a:rPr lang="en-US" sz="1200" dirty="0" err="1" smtClean="0"/>
              <a:t>ProTeacher</a:t>
            </a:r>
            <a:r>
              <a:rPr lang="en-US" sz="1200" dirty="0" smtClean="0"/>
              <a:t> Collection. 1998-2011. 30 April 2012.</a:t>
            </a:r>
          </a:p>
          <a:p>
            <a:pPr>
              <a:buNone/>
            </a:pPr>
            <a:r>
              <a:rPr lang="en-US" sz="1200" dirty="0" smtClean="0"/>
              <a:t>	</a:t>
            </a:r>
            <a:r>
              <a:rPr lang="en-US" sz="1200" u="sng" dirty="0" smtClean="0">
                <a:hlinkClick r:id="rId2"/>
              </a:rPr>
              <a:t>http://www.proteacher.org/c/865_Math_Projects.html</a:t>
            </a:r>
            <a:r>
              <a:rPr lang="en-US" sz="1200" dirty="0" smtClean="0"/>
              <a:t>. </a:t>
            </a:r>
          </a:p>
          <a:p>
            <a:pPr>
              <a:buNone/>
            </a:pPr>
            <a:r>
              <a:rPr lang="en-US" sz="1200" dirty="0" smtClean="0"/>
              <a:t> </a:t>
            </a:r>
          </a:p>
          <a:p>
            <a:pPr>
              <a:buNone/>
            </a:pPr>
            <a:r>
              <a:rPr lang="en-US" sz="1200" dirty="0" smtClean="0"/>
              <a:t> </a:t>
            </a:r>
          </a:p>
          <a:p>
            <a:pPr>
              <a:buNone/>
            </a:pPr>
            <a:r>
              <a:rPr lang="en-US" sz="1200" dirty="0" smtClean="0"/>
              <a:t>“National Education Standards.”  </a:t>
            </a:r>
            <a:r>
              <a:rPr lang="en-US" sz="1200" i="1" dirty="0" smtClean="0"/>
              <a:t>Education World</a:t>
            </a:r>
            <a:r>
              <a:rPr lang="en-US" sz="1200" dirty="0" smtClean="0"/>
              <a:t>. 30 April 2012. 	</a:t>
            </a:r>
            <a:r>
              <a:rPr lang="en-US" sz="1200" u="sng" dirty="0" smtClean="0">
                <a:hlinkClick r:id="rId3"/>
              </a:rPr>
              <a:t>http://www.educationworld.com/standards/national/index.shtml</a:t>
            </a:r>
            <a:r>
              <a:rPr lang="en-US" sz="1200" dirty="0" smtClean="0"/>
              <a:t>.</a:t>
            </a:r>
          </a:p>
          <a:p>
            <a:pPr>
              <a:buNone/>
            </a:pPr>
            <a:endParaRPr lang="en-US" dirty="0" smtClean="0"/>
          </a:p>
          <a:p>
            <a:pPr>
              <a:buNone/>
            </a:pPr>
            <a:r>
              <a:rPr lang="en-US" sz="1200" b="1" dirty="0" smtClean="0"/>
              <a:t> </a:t>
            </a:r>
            <a:endParaRPr lang="en-US" sz="1200" dirty="0" smtClean="0"/>
          </a:p>
          <a:p>
            <a:pPr>
              <a:buNone/>
            </a:pPr>
            <a:r>
              <a:rPr lang="en-US" sz="1200" dirty="0" smtClean="0"/>
              <a:t>“Math Activities.”  Middle School Geometry.  2006-2012. 30 April 2012.</a:t>
            </a:r>
          </a:p>
          <a:p>
            <a:pPr>
              <a:buNone/>
            </a:pPr>
            <a:r>
              <a:rPr lang="en-US" sz="1200" dirty="0" smtClean="0">
                <a:hlinkClick r:id="rId4"/>
              </a:rPr>
              <a:t>	</a:t>
            </a:r>
            <a:r>
              <a:rPr lang="en-US" sz="1200" u="sng" dirty="0" smtClean="0">
                <a:hlinkClick r:id="rId4"/>
              </a:rPr>
              <a:t>http://www.education.com/activity/article/Circumference_Radius_middle/</a:t>
            </a:r>
            <a:r>
              <a:rPr lang="en-US" sz="1200" dirty="0" smtClean="0"/>
              <a:t>. </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Goals:</a:t>
            </a:r>
            <a:endParaRPr lang="en-US" sz="4400" dirty="0"/>
          </a:p>
        </p:txBody>
      </p:sp>
      <p:sp>
        <p:nvSpPr>
          <p:cNvPr id="3" name="Content Placeholder 2"/>
          <p:cNvSpPr>
            <a:spLocks noGrp="1"/>
          </p:cNvSpPr>
          <p:nvPr>
            <p:ph idx="1"/>
          </p:nvPr>
        </p:nvSpPr>
        <p:spPr/>
        <p:txBody>
          <a:bodyPr/>
          <a:lstStyle/>
          <a:p>
            <a:pPr lvl="0"/>
            <a:r>
              <a:rPr lang="en-US" dirty="0" smtClean="0"/>
              <a:t>The student will understand how to calculate the circumference of a circle using different objects.</a:t>
            </a:r>
          </a:p>
          <a:p>
            <a:pPr lvl="0"/>
            <a:endParaRPr lang="en-US" dirty="0" smtClean="0"/>
          </a:p>
          <a:p>
            <a:pPr lvl="0"/>
            <a:r>
              <a:rPr lang="en-US" dirty="0" smtClean="0"/>
              <a:t>The student will understand that Pi is the ratio of a circle’s circumference to its diameter.</a:t>
            </a:r>
          </a:p>
          <a:p>
            <a:endParaRPr lang="en-US" dirty="0"/>
          </a:p>
        </p:txBody>
      </p:sp>
      <p:pic>
        <p:nvPicPr>
          <p:cNvPr id="14338" name="Picture 2" descr="http://www.clker.com/cliparts/f/9/8/1/1216181106356570529jean_victor_balin_icon_star.svg.med.png"/>
          <p:cNvPicPr>
            <a:picLocks noChangeAspect="1" noChangeArrowheads="1"/>
          </p:cNvPicPr>
          <p:nvPr/>
        </p:nvPicPr>
        <p:blipFill>
          <a:blip r:embed="rId2" cstate="print"/>
          <a:srcRect/>
          <a:stretch>
            <a:fillRect/>
          </a:stretch>
        </p:blipFill>
        <p:spPr bwMode="auto">
          <a:xfrm>
            <a:off x="3124200" y="4724400"/>
            <a:ext cx="1981200" cy="18887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Objective:</a:t>
            </a:r>
            <a:endParaRPr lang="en-US" sz="4400" dirty="0"/>
          </a:p>
        </p:txBody>
      </p:sp>
      <p:sp>
        <p:nvSpPr>
          <p:cNvPr id="3" name="Content Placeholder 2"/>
          <p:cNvSpPr>
            <a:spLocks noGrp="1"/>
          </p:cNvSpPr>
          <p:nvPr>
            <p:ph idx="1"/>
          </p:nvPr>
        </p:nvSpPr>
        <p:spPr>
          <a:xfrm>
            <a:off x="457200" y="1609416"/>
            <a:ext cx="7543800" cy="4846320"/>
          </a:xfrm>
        </p:spPr>
        <p:txBody>
          <a:bodyPr/>
          <a:lstStyle/>
          <a:p>
            <a:pPr lvl="0"/>
            <a:r>
              <a:rPr lang="en-US" dirty="0" smtClean="0"/>
              <a:t>Given three different objects, the student will calculate the circumference of each object with 100% accuracy.</a:t>
            </a:r>
          </a:p>
          <a:p>
            <a:endParaRPr lang="en-US" dirty="0"/>
          </a:p>
        </p:txBody>
      </p:sp>
      <p:pic>
        <p:nvPicPr>
          <p:cNvPr id="1026" name="Picture 2" descr="http://www.instructables.com/image/F7V6CHIFQJZNPOC/Circumference-Of-A-Circle.jpg"/>
          <p:cNvPicPr>
            <a:picLocks noChangeAspect="1" noChangeArrowheads="1"/>
          </p:cNvPicPr>
          <p:nvPr/>
        </p:nvPicPr>
        <p:blipFill>
          <a:blip r:embed="rId2" cstate="print"/>
          <a:srcRect/>
          <a:stretch>
            <a:fillRect/>
          </a:stretch>
        </p:blipFill>
        <p:spPr bwMode="auto">
          <a:xfrm>
            <a:off x="2667000" y="3581400"/>
            <a:ext cx="3057525" cy="28860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en-US" dirty="0" smtClean="0"/>
              <a:t>Materials:</a:t>
            </a:r>
            <a:endParaRPr lang="en-US" dirty="0"/>
          </a:p>
        </p:txBody>
      </p:sp>
      <p:sp>
        <p:nvSpPr>
          <p:cNvPr id="3" name="Content Placeholder 2"/>
          <p:cNvSpPr>
            <a:spLocks noGrp="1"/>
          </p:cNvSpPr>
          <p:nvPr>
            <p:ph idx="1"/>
          </p:nvPr>
        </p:nvSpPr>
        <p:spPr>
          <a:xfrm>
            <a:off x="2895600" y="1295400"/>
            <a:ext cx="2362200" cy="4846320"/>
          </a:xfrm>
        </p:spPr>
        <p:txBody>
          <a:bodyPr/>
          <a:lstStyle/>
          <a:p>
            <a:pPr lvl="0"/>
            <a:r>
              <a:rPr lang="en-US" dirty="0" smtClean="0"/>
              <a:t>Pen/pencil</a:t>
            </a:r>
          </a:p>
          <a:p>
            <a:pPr lvl="0"/>
            <a:r>
              <a:rPr lang="en-US" dirty="0" smtClean="0"/>
              <a:t>Ruler</a:t>
            </a:r>
          </a:p>
          <a:p>
            <a:pPr lvl="0"/>
            <a:r>
              <a:rPr lang="en-US" dirty="0" smtClean="0"/>
              <a:t>String</a:t>
            </a:r>
          </a:p>
          <a:p>
            <a:pPr lvl="0"/>
            <a:r>
              <a:rPr lang="en-US" dirty="0" smtClean="0"/>
              <a:t>Paper</a:t>
            </a:r>
          </a:p>
          <a:p>
            <a:pPr lvl="0"/>
            <a:r>
              <a:rPr lang="en-US" dirty="0" smtClean="0"/>
              <a:t>Plate</a:t>
            </a:r>
          </a:p>
          <a:p>
            <a:pPr lvl="0"/>
            <a:r>
              <a:rPr lang="en-US" dirty="0" smtClean="0"/>
              <a:t>Bowl</a:t>
            </a:r>
          </a:p>
          <a:p>
            <a:pPr lvl="0"/>
            <a:r>
              <a:rPr lang="en-US" dirty="0" smtClean="0"/>
              <a:t>Cup</a:t>
            </a:r>
          </a:p>
          <a:p>
            <a:pPr lvl="0"/>
            <a:r>
              <a:rPr lang="en-US" dirty="0" smtClean="0"/>
              <a:t>Worksheet</a:t>
            </a:r>
          </a:p>
          <a:p>
            <a:endParaRPr lang="en-US" dirty="0"/>
          </a:p>
        </p:txBody>
      </p:sp>
      <p:pic>
        <p:nvPicPr>
          <p:cNvPr id="1026" name="Picture 2" descr="E:\hands on pics\DSCN3926.JPG"/>
          <p:cNvPicPr>
            <a:picLocks noChangeAspect="1" noChangeArrowheads="1"/>
          </p:cNvPicPr>
          <p:nvPr/>
        </p:nvPicPr>
        <p:blipFill>
          <a:blip r:embed="rId2" cstate="print"/>
          <a:srcRect/>
          <a:stretch>
            <a:fillRect/>
          </a:stretch>
        </p:blipFill>
        <p:spPr bwMode="auto">
          <a:xfrm>
            <a:off x="381000" y="304800"/>
            <a:ext cx="1320800" cy="990600"/>
          </a:xfrm>
          <a:prstGeom prst="rect">
            <a:avLst/>
          </a:prstGeom>
          <a:noFill/>
        </p:spPr>
      </p:pic>
      <p:pic>
        <p:nvPicPr>
          <p:cNvPr id="1027" name="Picture 3" descr="E:\hands on pics\DSCN3921.JPG"/>
          <p:cNvPicPr>
            <a:picLocks noChangeAspect="1" noChangeArrowheads="1"/>
          </p:cNvPicPr>
          <p:nvPr/>
        </p:nvPicPr>
        <p:blipFill>
          <a:blip r:embed="rId3" cstate="print"/>
          <a:srcRect/>
          <a:stretch>
            <a:fillRect/>
          </a:stretch>
        </p:blipFill>
        <p:spPr bwMode="auto">
          <a:xfrm>
            <a:off x="990600" y="2743200"/>
            <a:ext cx="1524000" cy="1143000"/>
          </a:xfrm>
          <a:prstGeom prst="rect">
            <a:avLst/>
          </a:prstGeom>
          <a:noFill/>
        </p:spPr>
      </p:pic>
      <p:pic>
        <p:nvPicPr>
          <p:cNvPr id="1028" name="Picture 4" descr="E:\hands on pics\DSCN3920.JPG"/>
          <p:cNvPicPr>
            <a:picLocks noChangeAspect="1" noChangeArrowheads="1"/>
          </p:cNvPicPr>
          <p:nvPr/>
        </p:nvPicPr>
        <p:blipFill>
          <a:blip r:embed="rId4" cstate="print"/>
          <a:srcRect/>
          <a:stretch>
            <a:fillRect/>
          </a:stretch>
        </p:blipFill>
        <p:spPr bwMode="auto">
          <a:xfrm>
            <a:off x="381000" y="5562600"/>
            <a:ext cx="1320800" cy="990600"/>
          </a:xfrm>
          <a:prstGeom prst="rect">
            <a:avLst/>
          </a:prstGeom>
          <a:noFill/>
        </p:spPr>
      </p:pic>
      <p:pic>
        <p:nvPicPr>
          <p:cNvPr id="1029" name="Picture 5" descr="E:\hands on pics\DSCN3919.JPG"/>
          <p:cNvPicPr>
            <a:picLocks noChangeAspect="1" noChangeArrowheads="1"/>
          </p:cNvPicPr>
          <p:nvPr/>
        </p:nvPicPr>
        <p:blipFill>
          <a:blip r:embed="rId5" cstate="print"/>
          <a:srcRect/>
          <a:stretch>
            <a:fillRect/>
          </a:stretch>
        </p:blipFill>
        <p:spPr bwMode="auto">
          <a:xfrm>
            <a:off x="6705600" y="152400"/>
            <a:ext cx="1320800" cy="990600"/>
          </a:xfrm>
          <a:prstGeom prst="rect">
            <a:avLst/>
          </a:prstGeom>
          <a:noFill/>
        </p:spPr>
      </p:pic>
      <p:pic>
        <p:nvPicPr>
          <p:cNvPr id="1030" name="Picture 6" descr="E:\hands on pics\DSCN3918.JPG"/>
          <p:cNvPicPr>
            <a:picLocks noChangeAspect="1" noChangeArrowheads="1"/>
          </p:cNvPicPr>
          <p:nvPr/>
        </p:nvPicPr>
        <p:blipFill>
          <a:blip r:embed="rId6" cstate="print"/>
          <a:srcRect/>
          <a:stretch>
            <a:fillRect/>
          </a:stretch>
        </p:blipFill>
        <p:spPr bwMode="auto">
          <a:xfrm>
            <a:off x="6096000" y="5334000"/>
            <a:ext cx="1828800" cy="1371600"/>
          </a:xfrm>
          <a:prstGeom prst="rect">
            <a:avLst/>
          </a:prstGeom>
          <a:noFill/>
        </p:spPr>
      </p:pic>
      <p:pic>
        <p:nvPicPr>
          <p:cNvPr id="1032" name="Picture 8" descr="http://www.xara.com/news/october06/img/pencil37.png"/>
          <p:cNvPicPr>
            <a:picLocks noChangeAspect="1" noChangeArrowheads="1"/>
          </p:cNvPicPr>
          <p:nvPr/>
        </p:nvPicPr>
        <p:blipFill>
          <a:blip r:embed="rId7" cstate="print"/>
          <a:srcRect/>
          <a:stretch>
            <a:fillRect/>
          </a:stretch>
        </p:blipFill>
        <p:spPr bwMode="auto">
          <a:xfrm>
            <a:off x="5181600" y="2362200"/>
            <a:ext cx="1584536" cy="1447800"/>
          </a:xfrm>
          <a:prstGeom prst="rect">
            <a:avLst/>
          </a:prstGeom>
          <a:noFill/>
        </p:spPr>
      </p:pic>
      <p:pic>
        <p:nvPicPr>
          <p:cNvPr id="1034" name="Picture 10" descr="http://iruler.net/ruler_0_10.jpg"/>
          <p:cNvPicPr>
            <a:picLocks noChangeAspect="1" noChangeArrowheads="1"/>
          </p:cNvPicPr>
          <p:nvPr/>
        </p:nvPicPr>
        <p:blipFill>
          <a:blip r:embed="rId8" cstate="print"/>
          <a:srcRect/>
          <a:stretch>
            <a:fillRect/>
          </a:stretch>
        </p:blipFill>
        <p:spPr bwMode="auto">
          <a:xfrm>
            <a:off x="2438400" y="5562600"/>
            <a:ext cx="3154465" cy="10287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239000" cy="1143000"/>
          </a:xfrm>
        </p:spPr>
        <p:txBody>
          <a:bodyPr/>
          <a:lstStyle/>
          <a:p>
            <a:pPr algn="ctr"/>
            <a:r>
              <a:rPr lang="en-US" dirty="0" smtClean="0"/>
              <a:t>Important Vocabulary:</a:t>
            </a: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t>Circumference: </a:t>
            </a:r>
            <a:r>
              <a:rPr lang="en-US" dirty="0" smtClean="0"/>
              <a:t>The distance around a closed curve (i.e. a circle or an ellipse).</a:t>
            </a:r>
          </a:p>
          <a:p>
            <a:endParaRPr lang="en-US" dirty="0" smtClean="0"/>
          </a:p>
          <a:p>
            <a:pPr lvl="0"/>
            <a:r>
              <a:rPr lang="en-US" b="1" dirty="0" smtClean="0"/>
              <a:t>Diameter:  </a:t>
            </a:r>
            <a:r>
              <a:rPr lang="en-US" dirty="0" smtClean="0"/>
              <a:t>The distance across a circle through the center. </a:t>
            </a:r>
          </a:p>
          <a:p>
            <a:pPr>
              <a:buNone/>
            </a:pPr>
            <a:endParaRPr lang="en-US" dirty="0" smtClean="0"/>
          </a:p>
          <a:p>
            <a:pPr lvl="0"/>
            <a:r>
              <a:rPr lang="en-US" b="1" dirty="0" smtClean="0"/>
              <a:t>Radius:  </a:t>
            </a:r>
            <a:r>
              <a:rPr lang="en-US" dirty="0" smtClean="0"/>
              <a:t>The distance from the center of a circle to any point along the edge of the circle.</a:t>
            </a:r>
          </a:p>
          <a:p>
            <a:endParaRPr lang="en-US" dirty="0" smtClean="0"/>
          </a:p>
          <a:p>
            <a:pPr lvl="0"/>
            <a:r>
              <a:rPr lang="en-US" b="1" dirty="0" smtClean="0"/>
              <a:t>Pi:  </a:t>
            </a:r>
            <a:r>
              <a:rPr lang="en-US" dirty="0" smtClean="0"/>
              <a:t>The ratio of a circle’s circumference to its diameter.</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257800" cy="1051560"/>
          </a:xfrm>
        </p:spPr>
        <p:txBody>
          <a:bodyPr/>
          <a:lstStyle/>
          <a:p>
            <a:pPr algn="ctr"/>
            <a:r>
              <a:rPr lang="en-US" dirty="0" smtClean="0"/>
              <a:t>Procedure:</a:t>
            </a:r>
            <a:endParaRPr lang="en-US" dirty="0"/>
          </a:p>
        </p:txBody>
      </p:sp>
      <p:sp>
        <p:nvSpPr>
          <p:cNvPr id="3" name="Content Placeholder 2"/>
          <p:cNvSpPr>
            <a:spLocks noGrp="1"/>
          </p:cNvSpPr>
          <p:nvPr>
            <p:ph idx="1"/>
          </p:nvPr>
        </p:nvSpPr>
        <p:spPr>
          <a:xfrm>
            <a:off x="457200" y="1066800"/>
            <a:ext cx="7239000" cy="1895784"/>
          </a:xfrm>
        </p:spPr>
        <p:txBody>
          <a:bodyPr>
            <a:normAutofit/>
          </a:bodyPr>
          <a:lstStyle/>
          <a:p>
            <a:pPr lvl="0"/>
            <a:r>
              <a:rPr lang="en-US" sz="1200" dirty="0" smtClean="0"/>
              <a:t>First, I will assess the students’ prior knowledge by reviewing the important vocabulary terms. This will ensure that the students understand what the circumference actually is.</a:t>
            </a:r>
          </a:p>
          <a:p>
            <a:endParaRPr lang="en-US" sz="1200" dirty="0" smtClean="0"/>
          </a:p>
          <a:p>
            <a:pPr lvl="0"/>
            <a:r>
              <a:rPr lang="en-US" sz="1200" dirty="0" smtClean="0"/>
              <a:t>Next, the students will be given an object and a piece of string.  They will be asked to wrap the piece of string around the object.  They will then create a mark on the string where the ends meet.  Using a ruler, the students will measure the piece of string up to where they drew the mark.  The measurement that they will get is the circumference of the circular object.  This will allow the students to see the definition of circumference in action.</a:t>
            </a:r>
          </a:p>
          <a:p>
            <a:endParaRPr lang="en-US" dirty="0"/>
          </a:p>
        </p:txBody>
      </p:sp>
      <p:pic>
        <p:nvPicPr>
          <p:cNvPr id="17410" name="Picture 2" descr="E:\hands on pics\DSCN3899.JPG"/>
          <p:cNvPicPr>
            <a:picLocks noChangeAspect="1" noChangeArrowheads="1"/>
          </p:cNvPicPr>
          <p:nvPr/>
        </p:nvPicPr>
        <p:blipFill>
          <a:blip r:embed="rId2" cstate="print"/>
          <a:srcRect/>
          <a:stretch>
            <a:fillRect/>
          </a:stretch>
        </p:blipFill>
        <p:spPr bwMode="auto">
          <a:xfrm>
            <a:off x="228600" y="3352800"/>
            <a:ext cx="3657600" cy="2743200"/>
          </a:xfrm>
          <a:prstGeom prst="rect">
            <a:avLst/>
          </a:prstGeom>
          <a:noFill/>
        </p:spPr>
      </p:pic>
      <p:pic>
        <p:nvPicPr>
          <p:cNvPr id="17411" name="Picture 3" descr="E:\hands on pics\DSCN3900.JPG"/>
          <p:cNvPicPr>
            <a:picLocks noChangeAspect="1" noChangeArrowheads="1"/>
          </p:cNvPicPr>
          <p:nvPr/>
        </p:nvPicPr>
        <p:blipFill>
          <a:blip r:embed="rId3" cstate="print"/>
          <a:srcRect/>
          <a:stretch>
            <a:fillRect/>
          </a:stretch>
        </p:blipFill>
        <p:spPr bwMode="auto">
          <a:xfrm>
            <a:off x="4114800" y="3352800"/>
            <a:ext cx="3657600" cy="2743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18160"/>
          </a:xfrm>
        </p:spPr>
        <p:txBody>
          <a:bodyPr>
            <a:normAutofit fontScale="90000"/>
          </a:bodyPr>
          <a:lstStyle/>
          <a:p>
            <a:pPr algn="ctr"/>
            <a:r>
              <a:rPr lang="en-US" dirty="0" smtClean="0"/>
              <a:t>Procedure:</a:t>
            </a:r>
            <a:endParaRPr lang="en-US" dirty="0"/>
          </a:p>
        </p:txBody>
      </p:sp>
      <p:sp>
        <p:nvSpPr>
          <p:cNvPr id="3" name="Content Placeholder 2"/>
          <p:cNvSpPr>
            <a:spLocks noGrp="1"/>
          </p:cNvSpPr>
          <p:nvPr>
            <p:ph idx="1"/>
          </p:nvPr>
        </p:nvSpPr>
        <p:spPr>
          <a:xfrm>
            <a:off x="457200" y="838200"/>
            <a:ext cx="7239000" cy="5410200"/>
          </a:xfrm>
        </p:spPr>
        <p:txBody>
          <a:bodyPr>
            <a:normAutofit/>
          </a:bodyPr>
          <a:lstStyle/>
          <a:p>
            <a:pPr lvl="0"/>
            <a:r>
              <a:rPr lang="en-US" sz="1300" dirty="0" smtClean="0"/>
              <a:t>In order to expand on this activity, the students will </a:t>
            </a:r>
          </a:p>
          <a:p>
            <a:pPr lvl="0">
              <a:buNone/>
            </a:pPr>
            <a:r>
              <a:rPr lang="en-US" sz="1300" dirty="0" smtClean="0"/>
              <a:t>be asked to trace their object onto a plain piece of paper.  </a:t>
            </a:r>
          </a:p>
          <a:p>
            <a:pPr lvl="0"/>
            <a:endParaRPr lang="en-US" sz="1300" dirty="0" smtClean="0"/>
          </a:p>
          <a:p>
            <a:pPr lvl="0"/>
            <a:endParaRPr lang="en-US" sz="1300" dirty="0" smtClean="0"/>
          </a:p>
          <a:p>
            <a:pPr lvl="0"/>
            <a:endParaRPr lang="en-US" sz="1300" dirty="0" smtClean="0"/>
          </a:p>
          <a:p>
            <a:pPr lvl="0"/>
            <a:r>
              <a:rPr lang="en-US" sz="1300" dirty="0" smtClean="0"/>
              <a:t>Using a ruler, the student will draw a line</a:t>
            </a:r>
          </a:p>
          <a:p>
            <a:pPr lvl="0">
              <a:buNone/>
            </a:pPr>
            <a:r>
              <a:rPr lang="en-US" sz="1300" dirty="0" smtClean="0"/>
              <a:t> through the center of the circle.  </a:t>
            </a:r>
          </a:p>
          <a:p>
            <a:pPr lvl="0">
              <a:buNone/>
            </a:pPr>
            <a:r>
              <a:rPr lang="en-US" sz="1300" dirty="0" smtClean="0"/>
              <a:t>This is called the diameter.</a:t>
            </a:r>
          </a:p>
          <a:p>
            <a:pPr lvl="0">
              <a:buNone/>
            </a:pPr>
            <a:endParaRPr lang="en-US" sz="1300" dirty="0" smtClean="0"/>
          </a:p>
          <a:p>
            <a:pPr lvl="0"/>
            <a:endParaRPr lang="en-US" sz="1300" dirty="0" smtClean="0"/>
          </a:p>
          <a:p>
            <a:pPr lvl="0"/>
            <a:r>
              <a:rPr lang="en-US" sz="1300" dirty="0" smtClean="0"/>
              <a:t>The students can then measure the diameter with a ruler.  </a:t>
            </a:r>
          </a:p>
          <a:p>
            <a:pPr lvl="0">
              <a:buNone/>
            </a:pPr>
            <a:r>
              <a:rPr lang="en-US" sz="1300" dirty="0" smtClean="0"/>
              <a:t>Now that the students know the diameter, they can calculate </a:t>
            </a:r>
          </a:p>
          <a:p>
            <a:pPr lvl="0">
              <a:buNone/>
            </a:pPr>
            <a:r>
              <a:rPr lang="en-US" sz="1300" dirty="0" smtClean="0"/>
              <a:t>the circumference of the circle in a new way!  The students </a:t>
            </a:r>
          </a:p>
          <a:p>
            <a:pPr lvl="0">
              <a:buNone/>
            </a:pPr>
            <a:r>
              <a:rPr lang="en-US" sz="1300" dirty="0" smtClean="0"/>
              <a:t>can use the circumference formula:</a:t>
            </a:r>
            <a:r>
              <a:rPr lang="en-US" sz="1300" b="1" dirty="0" smtClean="0"/>
              <a:t> </a:t>
            </a:r>
            <a:r>
              <a:rPr lang="en-US" sz="1300" dirty="0" smtClean="0"/>
              <a:t> to find the circumference</a:t>
            </a:r>
          </a:p>
          <a:p>
            <a:pPr lvl="0">
              <a:buNone/>
            </a:pPr>
            <a:r>
              <a:rPr lang="en-US" sz="1300" dirty="0" smtClean="0"/>
              <a:t>of the circle.  The students will record all of their information</a:t>
            </a:r>
          </a:p>
          <a:p>
            <a:pPr lvl="0">
              <a:buNone/>
            </a:pPr>
            <a:r>
              <a:rPr lang="en-US" sz="1300" dirty="0" smtClean="0"/>
              <a:t>on the worksheet provided.</a:t>
            </a:r>
          </a:p>
          <a:p>
            <a:endParaRPr lang="en-US" dirty="0"/>
          </a:p>
        </p:txBody>
      </p:sp>
      <p:pic>
        <p:nvPicPr>
          <p:cNvPr id="18434" name="Picture 2" descr="E:\hands on pics\DSCN3901.JPG"/>
          <p:cNvPicPr>
            <a:picLocks noChangeAspect="1" noChangeArrowheads="1"/>
          </p:cNvPicPr>
          <p:nvPr/>
        </p:nvPicPr>
        <p:blipFill>
          <a:blip r:embed="rId2" cstate="print"/>
          <a:srcRect/>
          <a:stretch>
            <a:fillRect/>
          </a:stretch>
        </p:blipFill>
        <p:spPr bwMode="auto">
          <a:xfrm>
            <a:off x="5029200" y="838200"/>
            <a:ext cx="2743200" cy="2057400"/>
          </a:xfrm>
          <a:prstGeom prst="rect">
            <a:avLst/>
          </a:prstGeom>
          <a:noFill/>
        </p:spPr>
      </p:pic>
      <p:pic>
        <p:nvPicPr>
          <p:cNvPr id="7" name="Picture 3" descr="E:\hands on pics\DSCN3903.JPG"/>
          <p:cNvPicPr>
            <a:picLocks noChangeAspect="1" noChangeArrowheads="1"/>
          </p:cNvPicPr>
          <p:nvPr/>
        </p:nvPicPr>
        <p:blipFill>
          <a:blip r:embed="rId3" cstate="print"/>
          <a:srcRect/>
          <a:stretch>
            <a:fillRect/>
          </a:stretch>
        </p:blipFill>
        <p:spPr bwMode="auto">
          <a:xfrm>
            <a:off x="5334000" y="3733800"/>
            <a:ext cx="3657600" cy="2743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3200400" cy="914400"/>
          </a:xfrm>
        </p:spPr>
        <p:txBody>
          <a:bodyPr/>
          <a:lstStyle/>
          <a:p>
            <a:r>
              <a:rPr lang="en-US" dirty="0" smtClean="0"/>
              <a:t>Procedure:</a:t>
            </a:r>
            <a:endParaRPr lang="en-US" dirty="0"/>
          </a:p>
        </p:txBody>
      </p:sp>
      <p:sp>
        <p:nvSpPr>
          <p:cNvPr id="3" name="Content Placeholder 2"/>
          <p:cNvSpPr>
            <a:spLocks noGrp="1"/>
          </p:cNvSpPr>
          <p:nvPr>
            <p:ph idx="1"/>
          </p:nvPr>
        </p:nvSpPr>
        <p:spPr>
          <a:xfrm>
            <a:off x="1066800" y="1219200"/>
            <a:ext cx="6248400" cy="4846320"/>
          </a:xfrm>
        </p:spPr>
        <p:txBody>
          <a:bodyPr>
            <a:normAutofit/>
          </a:bodyPr>
          <a:lstStyle/>
          <a:p>
            <a:pPr lvl="0"/>
            <a:r>
              <a:rPr lang="en-US" sz="1500" dirty="0" smtClean="0"/>
              <a:t>Using the circumference measurement that the students got in the second step, they could also use the equation: </a:t>
            </a:r>
            <a:r>
              <a:rPr lang="en-US" sz="1500" b="1" dirty="0" smtClean="0"/>
              <a:t>. </a:t>
            </a:r>
            <a:r>
              <a:rPr lang="en-US" sz="1500" dirty="0" smtClean="0"/>
              <a:t>We know that Pi is the ratio of a circle’s circumference to its diameter.</a:t>
            </a:r>
          </a:p>
          <a:p>
            <a:endParaRPr lang="en-US" sz="1500" dirty="0" smtClean="0"/>
          </a:p>
          <a:p>
            <a:pPr lvl="0"/>
            <a:r>
              <a:rPr lang="en-US" sz="1500" dirty="0" smtClean="0"/>
              <a:t>The students will also be asked to draw a line from the center of the circle to any point along the outside of the circle.  This is called the radius.  The students can then use the equation: </a:t>
            </a:r>
            <a:r>
              <a:rPr lang="en-US" sz="1500" b="1" dirty="0" smtClean="0"/>
              <a:t>. </a:t>
            </a:r>
            <a:r>
              <a:rPr lang="en-US" sz="1500" dirty="0" smtClean="0"/>
              <a:t>Again, we know that Pi is the ratio of a circle’s circumference to its diameter.  </a:t>
            </a:r>
          </a:p>
          <a:p>
            <a:endParaRPr lang="en-US" sz="1500" dirty="0" smtClean="0"/>
          </a:p>
          <a:p>
            <a:pPr lvl="0"/>
            <a:r>
              <a:rPr lang="en-US" sz="1500" dirty="0" smtClean="0"/>
              <a:t>Repeat this procedure for any additional objects.  Using different sized objects is recommended.</a:t>
            </a:r>
          </a:p>
          <a:p>
            <a:endParaRPr lang="en-US" dirty="0" smtClean="0"/>
          </a:p>
          <a:p>
            <a:endParaRPr lang="en-US" dirty="0"/>
          </a:p>
        </p:txBody>
      </p:sp>
      <p:pic>
        <p:nvPicPr>
          <p:cNvPr id="19458" name="Picture 2" descr="E:\hands on pics\DSCN3918.JPG"/>
          <p:cNvPicPr>
            <a:picLocks noChangeAspect="1" noChangeArrowheads="1"/>
          </p:cNvPicPr>
          <p:nvPr/>
        </p:nvPicPr>
        <p:blipFill>
          <a:blip r:embed="rId2" cstate="print"/>
          <a:srcRect/>
          <a:stretch>
            <a:fillRect/>
          </a:stretch>
        </p:blipFill>
        <p:spPr bwMode="auto">
          <a:xfrm>
            <a:off x="457200" y="4800600"/>
            <a:ext cx="1727200" cy="1295400"/>
          </a:xfrm>
          <a:prstGeom prst="rect">
            <a:avLst/>
          </a:prstGeom>
          <a:noFill/>
        </p:spPr>
      </p:pic>
      <p:pic>
        <p:nvPicPr>
          <p:cNvPr id="19459" name="Picture 3" descr="E:\hands on pics\DSCN3919.JPG"/>
          <p:cNvPicPr>
            <a:picLocks noChangeAspect="1" noChangeArrowheads="1"/>
          </p:cNvPicPr>
          <p:nvPr/>
        </p:nvPicPr>
        <p:blipFill>
          <a:blip r:embed="rId3" cstate="print"/>
          <a:srcRect/>
          <a:stretch>
            <a:fillRect/>
          </a:stretch>
        </p:blipFill>
        <p:spPr bwMode="auto">
          <a:xfrm>
            <a:off x="3200400" y="4800600"/>
            <a:ext cx="1727200" cy="1295400"/>
          </a:xfrm>
          <a:prstGeom prst="rect">
            <a:avLst/>
          </a:prstGeom>
          <a:noFill/>
        </p:spPr>
      </p:pic>
      <p:pic>
        <p:nvPicPr>
          <p:cNvPr id="19460" name="Picture 4" descr="E:\hands on pics\DSCN3921.JPG"/>
          <p:cNvPicPr>
            <a:picLocks noChangeAspect="1" noChangeArrowheads="1"/>
          </p:cNvPicPr>
          <p:nvPr/>
        </p:nvPicPr>
        <p:blipFill>
          <a:blip r:embed="rId4" cstate="print"/>
          <a:srcRect/>
          <a:stretch>
            <a:fillRect/>
          </a:stretch>
        </p:blipFill>
        <p:spPr bwMode="auto">
          <a:xfrm>
            <a:off x="5867400" y="4800600"/>
            <a:ext cx="1828800" cy="1371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8229600" cy="685800"/>
          </a:xfrm>
        </p:spPr>
        <p:txBody>
          <a:bodyPr>
            <a:normAutofit fontScale="90000"/>
          </a:bodyPr>
          <a:lstStyle/>
          <a:p>
            <a:r>
              <a:rPr lang="en-US" dirty="0" smtClean="0"/>
              <a:t>Procedure using different objects</a:t>
            </a:r>
            <a:endParaRPr lang="en-US" dirty="0"/>
          </a:p>
        </p:txBody>
      </p:sp>
      <p:pic>
        <p:nvPicPr>
          <p:cNvPr id="20482" name="Picture 2" descr="E:\hands on pics\DSCN3904.JPG"/>
          <p:cNvPicPr>
            <a:picLocks noChangeAspect="1" noChangeArrowheads="1"/>
          </p:cNvPicPr>
          <p:nvPr/>
        </p:nvPicPr>
        <p:blipFill>
          <a:blip r:embed="rId2" cstate="print"/>
          <a:srcRect/>
          <a:stretch>
            <a:fillRect/>
          </a:stretch>
        </p:blipFill>
        <p:spPr bwMode="auto">
          <a:xfrm>
            <a:off x="381000" y="838200"/>
            <a:ext cx="2641600" cy="1981200"/>
          </a:xfrm>
          <a:prstGeom prst="rect">
            <a:avLst/>
          </a:prstGeom>
          <a:noFill/>
        </p:spPr>
      </p:pic>
      <p:pic>
        <p:nvPicPr>
          <p:cNvPr id="20483" name="Picture 3" descr="E:\hands on pics\DSCN3905.JPG"/>
          <p:cNvPicPr>
            <a:picLocks noChangeAspect="1" noChangeArrowheads="1"/>
          </p:cNvPicPr>
          <p:nvPr/>
        </p:nvPicPr>
        <p:blipFill>
          <a:blip r:embed="rId3" cstate="print"/>
          <a:srcRect/>
          <a:stretch>
            <a:fillRect/>
          </a:stretch>
        </p:blipFill>
        <p:spPr bwMode="auto">
          <a:xfrm>
            <a:off x="4572000" y="838200"/>
            <a:ext cx="3454400" cy="2590800"/>
          </a:xfrm>
          <a:prstGeom prst="rect">
            <a:avLst/>
          </a:prstGeom>
          <a:noFill/>
        </p:spPr>
      </p:pic>
      <p:pic>
        <p:nvPicPr>
          <p:cNvPr id="20484" name="Picture 4" descr="E:\hands on pics\DSCN3908.JPG"/>
          <p:cNvPicPr>
            <a:picLocks noChangeAspect="1" noChangeArrowheads="1"/>
          </p:cNvPicPr>
          <p:nvPr/>
        </p:nvPicPr>
        <p:blipFill>
          <a:blip r:embed="rId4" cstate="print"/>
          <a:srcRect/>
          <a:stretch>
            <a:fillRect/>
          </a:stretch>
        </p:blipFill>
        <p:spPr bwMode="auto">
          <a:xfrm>
            <a:off x="228600" y="3124200"/>
            <a:ext cx="3454400" cy="2590800"/>
          </a:xfrm>
          <a:prstGeom prst="rect">
            <a:avLst/>
          </a:prstGeom>
          <a:noFill/>
        </p:spPr>
      </p:pic>
      <p:sp>
        <p:nvSpPr>
          <p:cNvPr id="12" name="TextBox 11"/>
          <p:cNvSpPr txBox="1"/>
          <p:nvPr/>
        </p:nvSpPr>
        <p:spPr>
          <a:xfrm>
            <a:off x="3124200" y="1295400"/>
            <a:ext cx="1371600" cy="738664"/>
          </a:xfrm>
          <a:prstGeom prst="rect">
            <a:avLst/>
          </a:prstGeom>
          <a:noFill/>
        </p:spPr>
        <p:txBody>
          <a:bodyPr wrap="square" rtlCol="0">
            <a:spAutoFit/>
          </a:bodyPr>
          <a:lstStyle/>
          <a:p>
            <a:r>
              <a:rPr lang="en-US" sz="1400" dirty="0" smtClean="0"/>
              <a:t>Measure the object with a piece of string</a:t>
            </a:r>
            <a:endParaRPr lang="en-US" sz="1400" dirty="0"/>
          </a:p>
        </p:txBody>
      </p:sp>
      <p:sp>
        <p:nvSpPr>
          <p:cNvPr id="13" name="TextBox 12"/>
          <p:cNvSpPr txBox="1"/>
          <p:nvPr/>
        </p:nvSpPr>
        <p:spPr>
          <a:xfrm>
            <a:off x="533400" y="5715000"/>
            <a:ext cx="3124200" cy="523220"/>
          </a:xfrm>
          <a:prstGeom prst="rect">
            <a:avLst/>
          </a:prstGeom>
          <a:noFill/>
        </p:spPr>
        <p:txBody>
          <a:bodyPr wrap="square" rtlCol="0">
            <a:spAutoFit/>
          </a:bodyPr>
          <a:lstStyle/>
          <a:p>
            <a:r>
              <a:rPr lang="en-US" sz="1400" dirty="0" smtClean="0"/>
              <a:t>Use a ruler to measure the piece of string to get the circumference</a:t>
            </a:r>
            <a:endParaRPr lang="en-US" sz="1400" dirty="0"/>
          </a:p>
        </p:txBody>
      </p:sp>
      <p:pic>
        <p:nvPicPr>
          <p:cNvPr id="20485" name="Picture 5" descr="E:\hands on pics\DSCN3907.JPG"/>
          <p:cNvPicPr>
            <a:picLocks noChangeAspect="1" noChangeArrowheads="1"/>
          </p:cNvPicPr>
          <p:nvPr/>
        </p:nvPicPr>
        <p:blipFill>
          <a:blip r:embed="rId5" cstate="print"/>
          <a:srcRect/>
          <a:stretch>
            <a:fillRect/>
          </a:stretch>
        </p:blipFill>
        <p:spPr bwMode="auto">
          <a:xfrm>
            <a:off x="4724400" y="3581400"/>
            <a:ext cx="3251200" cy="2438400"/>
          </a:xfrm>
          <a:prstGeom prst="rect">
            <a:avLst/>
          </a:prstGeom>
          <a:noFill/>
        </p:spPr>
      </p:pic>
      <p:sp>
        <p:nvSpPr>
          <p:cNvPr id="15" name="TextBox 14"/>
          <p:cNvSpPr txBox="1"/>
          <p:nvPr/>
        </p:nvSpPr>
        <p:spPr>
          <a:xfrm>
            <a:off x="5486400" y="6019800"/>
            <a:ext cx="2057400" cy="523220"/>
          </a:xfrm>
          <a:prstGeom prst="rect">
            <a:avLst/>
          </a:prstGeom>
          <a:noFill/>
        </p:spPr>
        <p:txBody>
          <a:bodyPr wrap="square" rtlCol="0">
            <a:spAutoFit/>
          </a:bodyPr>
          <a:lstStyle/>
          <a:p>
            <a:r>
              <a:rPr lang="en-US" sz="1400" dirty="0" smtClean="0"/>
              <a:t>Trace the object onto a piece of paper</a:t>
            </a:r>
            <a:endParaRPr lang="en-US" sz="1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524</TotalTime>
  <Words>621</Words>
  <Application>Microsoft Office PowerPoint</Application>
  <PresentationFormat>On-screen Show (4:3)</PresentationFormat>
  <Paragraphs>91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Opulent</vt:lpstr>
      <vt:lpstr>Hands On!</vt:lpstr>
      <vt:lpstr>Goals:</vt:lpstr>
      <vt:lpstr>Objective:</vt:lpstr>
      <vt:lpstr>Materials:</vt:lpstr>
      <vt:lpstr>Important Vocabulary:</vt:lpstr>
      <vt:lpstr>Procedure:</vt:lpstr>
      <vt:lpstr>Procedure:</vt:lpstr>
      <vt:lpstr>Procedure:</vt:lpstr>
      <vt:lpstr>Procedure using different objects</vt:lpstr>
      <vt:lpstr>Procedure using different objects</vt:lpstr>
      <vt:lpstr>Slide 11</vt:lpstr>
      <vt:lpstr>Worksheet:</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dc:creator>
  <cp:lastModifiedBy>Mount Saint Mary College</cp:lastModifiedBy>
  <cp:revision>22</cp:revision>
  <dcterms:created xsi:type="dcterms:W3CDTF">2012-05-03T03:32:30Z</dcterms:created>
  <dcterms:modified xsi:type="dcterms:W3CDTF">2012-05-03T13:37:52Z</dcterms:modified>
</cp:coreProperties>
</file>